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3" r:id="rId6"/>
    <p:sldId id="264" r:id="rId7"/>
    <p:sldId id="265" r:id="rId8"/>
    <p:sldId id="261" r:id="rId9"/>
    <p:sldId id="262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23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EE24A-71CE-475D-8ED5-B8A4C180BFB3}" type="datetimeFigureOut">
              <a:rPr lang="zh-CN" altLang="en-US" smtClean="0"/>
              <a:t>2023/8/8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0C6469-8C91-4953-8A67-6E84A0FA66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0345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0C6469-8C91-4953-8A67-6E84A0FA66A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781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EE3D27-FB9D-93B5-84F9-713058E70D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6955392-F063-20B3-49D0-01D708317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E5596F7-0BCC-7555-AAB3-D2643804F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007D8-F951-43F8-AF13-955FD93BC4B3}" type="datetimeFigureOut">
              <a:rPr lang="zh-CN" altLang="en-US" smtClean="0"/>
              <a:t>2023/8/8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C0EE317-6680-4BFC-1D94-7C6502D79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AE1C942-B81D-DAB5-5FA6-A42155824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2ED-66C9-4314-A782-D5FB90002A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239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A0A879-CA9B-20E1-1F49-22E22B922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861AB05-FE34-CEBE-6C32-C044F4B579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47A6F31-3BF3-7F34-1038-B853B73C6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007D8-F951-43F8-AF13-955FD93BC4B3}" type="datetimeFigureOut">
              <a:rPr lang="zh-CN" altLang="en-US" smtClean="0"/>
              <a:t>2023/8/8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62317B5-2B5F-0A25-1370-EB209209B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0E6CF8-941A-428D-6E8C-281EDCA48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2ED-66C9-4314-A782-D5FB90002A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2601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D62BCBC-FDF5-FCA4-52BF-AC257B159A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2F4C436-6F45-60F2-657B-22019C27D8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0DE9313-C867-3C78-FEC0-96B079E2A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007D8-F951-43F8-AF13-955FD93BC4B3}" type="datetimeFigureOut">
              <a:rPr lang="zh-CN" altLang="en-US" smtClean="0"/>
              <a:t>2023/8/8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F9263FD-551E-FD79-1A25-EA398D5AD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79DF7BB-A58E-4C53-983B-8D4B80EAC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2ED-66C9-4314-A782-D5FB90002A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589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1C9252-E6DB-D46D-4892-5B817A3B0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C7257F1-C545-3B35-BC06-8F1E7211BA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030BEB0-4589-FEC6-D215-3C00F52E2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007D8-F951-43F8-AF13-955FD93BC4B3}" type="datetimeFigureOut">
              <a:rPr lang="zh-CN" altLang="en-US" smtClean="0"/>
              <a:t>2023/8/8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050CF96-23F8-0D79-417E-AB22E2B42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7195A96-EB8E-4F60-3CA0-CEC064768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2ED-66C9-4314-A782-D5FB90002A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791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609426-4D20-A556-54DA-6893696E1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BD35BF5-F512-8F4A-0E46-D3E4DEF54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BAB0ED6-081D-6FFE-A195-9B91EF174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007D8-F951-43F8-AF13-955FD93BC4B3}" type="datetimeFigureOut">
              <a:rPr lang="zh-CN" altLang="en-US" smtClean="0"/>
              <a:t>2023/8/8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E2CDD65-7449-2B16-EA7D-10C0CA8F1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B29C43A-CACA-AAD4-52BC-63E533BE7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2ED-66C9-4314-A782-D5FB90002A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654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07E670-F9B5-0D0A-E6B9-88FC27E46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B528AB0-59B2-EF90-D454-8D4EB08238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4F386EE-4F6E-F3FF-2814-EBDE89C3EA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20F9283-0F8C-7FCC-75AD-32BE95A30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007D8-F951-43F8-AF13-955FD93BC4B3}" type="datetimeFigureOut">
              <a:rPr lang="zh-CN" altLang="en-US" smtClean="0"/>
              <a:t>2023/8/8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9AD3D55-B431-D6BB-AE08-BFA545D31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834BE33-F05C-ADBE-EFD2-3537DD3E5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2ED-66C9-4314-A782-D5FB90002A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557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48E24F-8361-72A2-AD9E-262DE6356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2AEA16F-E9C7-7927-46D8-3C890C169C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49BB9B6-4DF4-AD47-FF8C-3E22C73EEA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D49B9AD-2763-0129-2126-B52FD13AA1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03AF485-EF42-80DA-BCE7-11D34F6D3A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FC65EA8-D52D-ED50-9918-EDD18920A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007D8-F951-43F8-AF13-955FD93BC4B3}" type="datetimeFigureOut">
              <a:rPr lang="zh-CN" altLang="en-US" smtClean="0"/>
              <a:t>2023/8/8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C041B58-617D-472E-A389-67365572D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BCAA157-1177-735D-F82E-33C942DA9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2ED-66C9-4314-A782-D5FB90002A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762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BDF926-6E88-4DC2-4A5C-8A6F73120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8D1CEC0-3A1A-E1BC-B873-08D5B6A16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007D8-F951-43F8-AF13-955FD93BC4B3}" type="datetimeFigureOut">
              <a:rPr lang="zh-CN" altLang="en-US" smtClean="0"/>
              <a:t>2023/8/8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F1C6AC5-F3D5-9DCD-C4BB-8ABA94CBA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4F2B49A-300A-4F0D-421B-AB5C5F98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2ED-66C9-4314-A782-D5FB90002A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911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631C8BE-64C7-99F6-F127-B76D52CD8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007D8-F951-43F8-AF13-955FD93BC4B3}" type="datetimeFigureOut">
              <a:rPr lang="zh-CN" altLang="en-US" smtClean="0"/>
              <a:t>2023/8/8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4771CAC-38B4-82F7-FC69-6D879C736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4B7BE7C-11F1-5D90-D2E6-31A65D639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2ED-66C9-4314-A782-D5FB90002A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73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F7D64D-4B19-3596-70B9-7C8EC49C7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8900BB0-F476-0B89-C4B0-EAC7A39A9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C285B39-3E57-0D4F-1CFD-2A12EBDBC2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2B738BC-072D-5F28-07C1-2B3E81FFB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007D8-F951-43F8-AF13-955FD93BC4B3}" type="datetimeFigureOut">
              <a:rPr lang="zh-CN" altLang="en-US" smtClean="0"/>
              <a:t>2023/8/8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20BC72B-3AD9-36B1-CE5F-6A4B25B0E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BD843FE-7807-7F0A-4F2C-46BD2E927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2ED-66C9-4314-A782-D5FB90002A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181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190261-DBDD-50F3-0C61-B57B2B025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B3CEC9B-9EDE-1D1B-294E-1CE68D8BB4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0D28861-A93D-9994-BE93-7AC384705F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A49B053-5A3F-3395-BC7C-03543AE7D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007D8-F951-43F8-AF13-955FD93BC4B3}" type="datetimeFigureOut">
              <a:rPr lang="zh-CN" altLang="en-US" smtClean="0"/>
              <a:t>2023/8/8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DF5A4B7-3233-5D8A-3D69-ECBB184BD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0680413-D6FC-B054-378F-D59DE672D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2ED-66C9-4314-A782-D5FB90002A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37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178F008-5F6E-8CAE-7567-4AE3583A7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B23CD50-581C-16E5-6FEB-B154860274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0E0ECD2-D0A9-9F47-C2DF-E9F462F770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007D8-F951-43F8-AF13-955FD93BC4B3}" type="datetimeFigureOut">
              <a:rPr lang="zh-CN" altLang="en-US" smtClean="0"/>
              <a:t>2023/8/8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7898125-C387-5328-96B5-EA05C4957B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31FCC7A-3BF7-4073-CC8C-DF8BA3C805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EA2ED-66C9-4314-A782-D5FB90002A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6974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9C685E-007B-28B4-DABB-537480ACCB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Tutorial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0CCFF72-C894-F112-0823-44329A6DA1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291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7A6BB0-652A-9620-1352-95B95FBD0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T1 – 60 pts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CD50433-7055-5044-28B8-0D254D4D121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考虑 </a:t>
                </a:r>
                <a:r>
                  <a:rPr lang="en-US" altLang="zh-CN" dirty="0" err="1"/>
                  <a:t>a,b</a:t>
                </a:r>
                <a:r>
                  <a:rPr lang="en-US" altLang="zh-CN" dirty="0"/>
                  <a:t> </a:t>
                </a:r>
                <a:r>
                  <a:rPr lang="zh-CN" altLang="en-US" dirty="0"/>
                  <a:t>两个元素什么情况下会冲突。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1" smtClean="0">
                        <a:latin typeface="Cambria Math" panose="02040503050406030204" pitchFamily="18" charset="0"/>
                      </a:rPr>
                      <m:t>mod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1" smtClean="0">
                        <a:latin typeface="Cambria Math" panose="02040503050406030204" pitchFamily="18" charset="0"/>
                      </a:rPr>
                      <m:t>mod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zh-CN" altLang="en-US" dirty="0"/>
                  <a:t> 。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1" smtClean="0">
                        <a:latin typeface="Cambria Math" panose="02040503050406030204" pitchFamily="18" charset="0"/>
                      </a:rPr>
                      <m:t>mod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en-US" dirty="0"/>
                  <a:t> 。</a:t>
                </a:r>
                <a:endParaRPr lang="en-US" altLang="zh-CN" dirty="0"/>
              </a:p>
              <a:p>
                <a:r>
                  <a:rPr lang="zh-CN" altLang="en-US" dirty="0"/>
                  <a:t>因此，我们将所有的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zh-CN" altLang="en-US" dirty="0"/>
                  <a:t> 存到一个桶里，然后从大往小枚举倍数即可。</a:t>
                </a:r>
                <a:endParaRPr lang="en-US" altLang="zh-CN" dirty="0"/>
              </a:p>
              <a:p>
                <a:r>
                  <a:rPr lang="zh-CN" altLang="en-US" dirty="0"/>
                  <a:t>令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zh-CN" dirty="0"/>
                  <a:t> </a:t>
                </a:r>
                <a:r>
                  <a:rPr lang="zh-CN" altLang="en-US" dirty="0"/>
                  <a:t>为最大的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dirty="0"/>
                  <a:t>。</a:t>
                </a:r>
                <a:endParaRPr lang="en-US" altLang="zh-CN" dirty="0"/>
              </a:p>
              <a:p>
                <a:r>
                  <a:rPr lang="zh-CN" altLang="en-US" dirty="0"/>
                  <a:t>时间复杂度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</m:t>
                    </m:r>
                    <m:func>
                      <m:func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fun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 或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func>
                          <m:func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func>
                              <m:func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CN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func>
                          </m:e>
                        </m:func>
                      </m:e>
                    </m:d>
                    <m:r>
                      <a:rPr lang="zh-CN" altLang="en-US" i="1">
                        <a:latin typeface="Cambria Math" panose="02040503050406030204" pitchFamily="18" charset="0"/>
                      </a:rPr>
                      <m:t>。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CD50433-7055-5044-28B8-0D254D4D12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5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670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EAB12D-3B50-F038-3919-B3BDF82CC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T1 – 100 pts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7FF0D00C-9AAD-4084-5F79-CD53216D2F7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考虑 </a:t>
                </a:r>
                <a:r>
                  <a:rPr lang="en-US" altLang="zh-CN" dirty="0" err="1"/>
                  <a:t>n,m</a:t>
                </a:r>
                <a:r>
                  <a:rPr lang="en-US" altLang="zh-CN" dirty="0"/>
                  <a:t> </a:t>
                </a:r>
                <a:r>
                  <a:rPr lang="zh-CN" altLang="en-US" dirty="0"/>
                  <a:t>都 </a:t>
                </a:r>
                <a:r>
                  <a:rPr lang="en-US" altLang="zh-CN" dirty="0"/>
                  <a:t>1e5 </a:t>
                </a:r>
                <a:r>
                  <a:rPr lang="zh-CN" altLang="en-US" dirty="0"/>
                  <a:t>的部分分。</a:t>
                </a:r>
                <a:endParaRPr lang="en-US" altLang="zh-CN" dirty="0"/>
              </a:p>
              <a:p>
                <a:r>
                  <a:rPr lang="zh-CN" altLang="en-US" dirty="0"/>
                  <a:t>此时我们不再直接枚举 </a:t>
                </a:r>
                <a:r>
                  <a:rPr lang="en-US" altLang="zh-CN" dirty="0" err="1"/>
                  <a:t>a,b</a:t>
                </a:r>
                <a:r>
                  <a:rPr lang="en-US" altLang="zh-CN" dirty="0"/>
                  <a:t> </a:t>
                </a:r>
                <a:r>
                  <a:rPr lang="zh-CN" altLang="en-US" dirty="0"/>
                  <a:t>算所有的 </a:t>
                </a:r>
                <a:r>
                  <a:rPr lang="en-US" altLang="zh-CN" dirty="0"/>
                  <a:t>a-b</a:t>
                </a:r>
                <a:r>
                  <a:rPr lang="zh-CN" altLang="en-US" dirty="0"/>
                  <a:t>，而是把所有数压到一个 </a:t>
                </a:r>
                <a:r>
                  <a:rPr lang="en-US" altLang="zh-CN" dirty="0" err="1"/>
                  <a:t>bitset</a:t>
                </a:r>
                <a:r>
                  <a:rPr lang="en-US" altLang="zh-CN" dirty="0"/>
                  <a:t> S </a:t>
                </a:r>
                <a:r>
                  <a:rPr lang="zh-CN" altLang="en-US" dirty="0"/>
                  <a:t>中。</a:t>
                </a:r>
                <a:endParaRPr lang="en-US" altLang="zh-CN" dirty="0"/>
              </a:p>
              <a:p>
                <a:r>
                  <a:rPr lang="zh-CN" altLang="en-US" dirty="0"/>
                  <a:t>存在一个 </a:t>
                </a:r>
                <a:r>
                  <a:rPr lang="en-US" altLang="zh-CN" dirty="0"/>
                  <a:t>k=a-b</a:t>
                </a:r>
                <a:r>
                  <a:rPr lang="zh-CN" altLang="en-US" dirty="0"/>
                  <a:t>，当且仅当 </a:t>
                </a:r>
                <a:r>
                  <a:rPr lang="en-US" altLang="zh-CN" dirty="0"/>
                  <a:t>( S &amp; (S&gt;&gt;k) ).any()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r>
                  <a:rPr lang="zh-CN" altLang="en-US" dirty="0"/>
                  <a:t>（</a:t>
                </a:r>
                <a:r>
                  <a:rPr lang="en-US" altLang="zh-CN" dirty="0" err="1"/>
                  <a:t>bitset</a:t>
                </a:r>
                <a:r>
                  <a:rPr lang="en-US" altLang="zh-CN" dirty="0"/>
                  <a:t> any() </a:t>
                </a:r>
                <a:r>
                  <a:rPr lang="zh-CN" altLang="en-US" dirty="0"/>
                  <a:t>表示是否为全</a:t>
                </a:r>
                <a:r>
                  <a:rPr lang="en-US" altLang="zh-CN" dirty="0"/>
                  <a:t>0</a:t>
                </a:r>
                <a:r>
                  <a:rPr lang="zh-CN" altLang="en-US" dirty="0"/>
                  <a:t>，非全</a:t>
                </a:r>
                <a:r>
                  <a:rPr lang="en-US" altLang="zh-CN" dirty="0"/>
                  <a:t>0</a:t>
                </a:r>
                <a:r>
                  <a:rPr lang="zh-CN" altLang="en-US" dirty="0"/>
                  <a:t>返回</a:t>
                </a:r>
                <a:r>
                  <a:rPr lang="en-US" altLang="zh-CN" dirty="0"/>
                  <a:t>1</a:t>
                </a:r>
                <a:r>
                  <a:rPr lang="zh-CN" altLang="en-US" dirty="0"/>
                  <a:t>，否则返回</a:t>
                </a:r>
                <a:r>
                  <a:rPr lang="en-US" altLang="zh-CN" dirty="0"/>
                  <a:t>0</a:t>
                </a:r>
                <a:r>
                  <a:rPr lang="zh-CN" altLang="en-US" dirty="0"/>
                  <a:t>）</a:t>
                </a:r>
                <a:endParaRPr lang="en-US" altLang="zh-CN" dirty="0"/>
              </a:p>
              <a:p>
                <a:r>
                  <a:rPr lang="zh-CN" altLang="en-US" dirty="0"/>
                  <a:t>时间复杂度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 或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zh-CN" altLang="en-US" i="1">
                        <a:latin typeface="Cambria Math" panose="02040503050406030204" pitchFamily="18" charset="0"/>
                      </a:rPr>
                      <m:t>。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7FF0D00C-9AAD-4084-5F79-CD53216D2F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5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8993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84ACD8-F5FC-BC9C-0F30-7748EED4D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T1 +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B90B2DC3-3147-38AD-432D-DF49A6646F8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不要求掌握。</a:t>
                </a:r>
                <a:endParaRPr lang="en-US" altLang="zh-CN" dirty="0"/>
              </a:p>
              <a:p>
                <a:r>
                  <a:rPr lang="zh-CN" altLang="en-US" dirty="0"/>
                  <a:t>把 </a:t>
                </a:r>
                <a:r>
                  <a:rPr lang="en-US" altLang="zh-CN" dirty="0" err="1"/>
                  <a:t>bitset</a:t>
                </a:r>
                <a:r>
                  <a:rPr lang="en-US" altLang="zh-CN" dirty="0"/>
                  <a:t> </a:t>
                </a:r>
                <a:r>
                  <a:rPr lang="zh-CN" altLang="en-US" dirty="0"/>
                  <a:t>位运算换成使用 </a:t>
                </a:r>
                <a:r>
                  <a:rPr lang="en-US" altLang="zh-CN" dirty="0"/>
                  <a:t>FFT </a:t>
                </a:r>
                <a:r>
                  <a:rPr lang="zh-CN" altLang="en-US" dirty="0"/>
                  <a:t>的差卷积。</a:t>
                </a:r>
                <a:endParaRPr lang="en-US" altLang="zh-CN" dirty="0"/>
              </a:p>
              <a:p>
                <a:r>
                  <a:rPr lang="zh-CN" altLang="en-US" dirty="0"/>
                  <a:t>时间复杂度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</m:t>
                    </m:r>
                    <m:func>
                      <m:func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fun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 。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B90B2DC3-3147-38AD-432D-DF49A6646F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5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8055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T2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简单组合计数题。</a:t>
            </a:r>
            <a:endParaRPr lang="en-US" altLang="zh-CN"/>
          </a:p>
          <a:p>
            <a:r>
              <a:rPr lang="zh-CN" altLang="en-US"/>
              <a:t>把每条限制看成一条无向边，连接</a:t>
            </a:r>
            <a:r>
              <a:rPr lang="en-US" altLang="zh-CN"/>
              <a:t>x,y</a:t>
            </a:r>
            <a:r>
              <a:rPr lang="zh-CN" altLang="en-US"/>
              <a:t>。（以下均忽略重边）</a:t>
            </a:r>
            <a:endParaRPr lang="en-US" altLang="zh-CN"/>
          </a:p>
          <a:p>
            <a:r>
              <a:rPr lang="zh-CN" altLang="en-US"/>
              <a:t>然后一个排列可以看成若干个有向换构成的图。</a:t>
            </a:r>
            <a:endParaRPr lang="en-US" altLang="zh-CN"/>
          </a:p>
          <a:p>
            <a:r>
              <a:rPr lang="zh-CN" altLang="en-US"/>
              <a:t>要求这个有向图覆盖了所有无向边。</a:t>
            </a:r>
            <a:endParaRPr lang="en-US" altLang="zh-CN"/>
          </a:p>
          <a:p>
            <a:r>
              <a:rPr lang="zh-CN" altLang="en-US"/>
              <a:t>显然，无向边必须是若干个单点，若干个自环，若干条链，若干个简单环。否则无解。</a:t>
            </a:r>
            <a:endParaRPr lang="en-US" altLang="zh-CN"/>
          </a:p>
          <a:p>
            <a:r>
              <a:rPr lang="zh-CN" altLang="en-US"/>
              <a:t>然后分类讨论每个结构的贡献。</a:t>
            </a:r>
          </a:p>
        </p:txBody>
      </p:sp>
    </p:spTree>
    <p:extLst>
      <p:ext uri="{BB962C8B-B14F-4D97-AF65-F5344CB8AC3E}">
        <p14:creationId xmlns:p14="http://schemas.microsoft.com/office/powerpoint/2010/main" val="2536660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T2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一个自环显然啥用没有，直接忽略。</a:t>
            </a:r>
            <a:endParaRPr lang="en-US" altLang="zh-CN"/>
          </a:p>
          <a:p>
            <a:r>
              <a:rPr lang="zh-CN" altLang="en-US"/>
              <a:t>一个简单环显然可以将答案乘</a:t>
            </a:r>
            <a:r>
              <a:rPr lang="en-US" altLang="zh-CN"/>
              <a:t>2</a:t>
            </a:r>
            <a:r>
              <a:rPr lang="zh-CN" altLang="en-US"/>
              <a:t>，然后忽略。</a:t>
            </a:r>
            <a:endParaRPr lang="en-US" altLang="zh-CN"/>
          </a:p>
          <a:p>
            <a:r>
              <a:rPr lang="zh-CN" altLang="en-US"/>
              <a:t>每条链我们可以将其缩成一个点，但由于其可以带方向，所以（大多数情况）可以将答案乘</a:t>
            </a:r>
            <a:r>
              <a:rPr lang="en-US" altLang="zh-CN"/>
              <a:t>2 </a:t>
            </a:r>
            <a:r>
              <a:rPr lang="zh-CN" altLang="en-US"/>
              <a:t>。</a:t>
            </a:r>
            <a:endParaRPr lang="en-US" altLang="zh-CN"/>
          </a:p>
          <a:p>
            <a:r>
              <a:rPr lang="zh-CN" altLang="en-US"/>
              <a:t>接下来，我们再乘上总点数（单点</a:t>
            </a:r>
            <a:r>
              <a:rPr lang="en-US" altLang="zh-CN"/>
              <a:t>+</a:t>
            </a:r>
            <a:r>
              <a:rPr lang="zh-CN" altLang="en-US"/>
              <a:t>链缩成的点）的阶乘即可。</a:t>
            </a:r>
            <a:endParaRPr lang="en-US" altLang="zh-CN"/>
          </a:p>
          <a:p>
            <a:endParaRPr lang="en-US" altLang="zh-CN"/>
          </a:p>
          <a:p>
            <a:r>
              <a:rPr lang="zh-CN" altLang="en-US"/>
              <a:t>但这样真的没漏掉什么吗？</a:t>
            </a:r>
          </a:p>
        </p:txBody>
      </p:sp>
    </p:spTree>
    <p:extLst>
      <p:ext uri="{BB962C8B-B14F-4D97-AF65-F5344CB8AC3E}">
        <p14:creationId xmlns:p14="http://schemas.microsoft.com/office/powerpoint/2010/main" val="1097395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T2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考虑一个长度为</a:t>
            </a:r>
            <a:r>
              <a:rPr lang="en-US" altLang="zh-CN" dirty="0"/>
              <a:t>2</a:t>
            </a:r>
            <a:r>
              <a:rPr lang="zh-CN" altLang="en-US" dirty="0"/>
              <a:t>的链。</a:t>
            </a:r>
            <a:endParaRPr lang="en-US" altLang="zh-CN" dirty="0"/>
          </a:p>
          <a:p>
            <a:r>
              <a:rPr lang="zh-CN" altLang="en-US" dirty="0"/>
              <a:t>如果他和其他结构相连，那没有任何问题。</a:t>
            </a:r>
            <a:endParaRPr lang="en-US" altLang="zh-CN" dirty="0"/>
          </a:p>
          <a:p>
            <a:r>
              <a:rPr lang="zh-CN" altLang="en-US" dirty="0"/>
              <a:t>但如果自己连成一个二元环呢？</a:t>
            </a:r>
            <a:endParaRPr lang="en-US" altLang="zh-CN" dirty="0"/>
          </a:p>
          <a:p>
            <a:r>
              <a:rPr lang="zh-CN" altLang="en-US" dirty="0"/>
              <a:t>那它不能将答案乘</a:t>
            </a:r>
            <a:r>
              <a:rPr lang="en-US" altLang="zh-CN" dirty="0"/>
              <a:t>2</a:t>
            </a:r>
            <a:r>
              <a:rPr lang="zh-CN" altLang="en-US" dirty="0"/>
              <a:t>！</a:t>
            </a:r>
            <a:endParaRPr lang="en-US" altLang="zh-CN" dirty="0"/>
          </a:p>
          <a:p>
            <a:r>
              <a:rPr lang="zh-CN" altLang="en-US" dirty="0"/>
              <a:t>所以我们还要容斥掉有多少个长度为</a:t>
            </a:r>
            <a:r>
              <a:rPr lang="en-US" altLang="zh-CN" dirty="0"/>
              <a:t>2</a:t>
            </a:r>
            <a:r>
              <a:rPr lang="zh-CN" altLang="en-US" dirty="0"/>
              <a:t>的链自己连成了二元环。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468090"/>
            <a:ext cx="10116493" cy="130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68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7FB8AE-4282-AFF8-E66E-608F871DA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T3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9D55570-14B7-38FF-1184-5AFB0437A1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60585"/>
                <a:ext cx="10791250" cy="5032290"/>
              </a:xfrm>
            </p:spPr>
            <p:txBody>
              <a:bodyPr>
                <a:normAutofit/>
              </a:bodyPr>
              <a:lstStyle/>
              <a:p>
                <a:r>
                  <a:rPr lang="zh-CN" altLang="en-US" dirty="0"/>
                  <a:t>首先考虑假如不能禁边，那么从点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≠1</m:t>
                    </m:r>
                  </m:oMath>
                </a14:m>
                <a:r>
                  <a:rPr lang="en-US" altLang="zh-CN" dirty="0"/>
                  <a:t> </a:t>
                </a:r>
                <a:r>
                  <a:rPr lang="zh-CN" altLang="en-US" dirty="0"/>
                  <a:t>出发期望到达 </a:t>
                </a:r>
                <a:r>
                  <a:rPr lang="en-US" altLang="zh-CN" dirty="0"/>
                  <a:t>fa(x) </a:t>
                </a:r>
                <a:r>
                  <a:rPr lang="zh-CN" altLang="en-US" dirty="0"/>
                  <a:t>的时间。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=1+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𝑒𝑑𝑔𝑒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)|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𝑐h𝑖𝑙𝑑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/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 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 )</m:t>
                        </m:r>
                      </m:e>
                    </m:nary>
                  </m:oMath>
                </a14:m>
                <a:endParaRPr lang="en-US" altLang="zh-CN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𝑒𝑑𝑔𝑒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)|</m:t>
                        </m:r>
                      </m:den>
                    </m:f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=1+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𝑒𝑑𝑔𝑒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)|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𝑐h𝑖𝑙𝑑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/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e>
                    </m:nary>
                  </m:oMath>
                </a14:m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𝑒𝑑𝑔𝑒</m:t>
                        </m:r>
                        <m:d>
                          <m:d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𝑐h𝑖𝑙𝑑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/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e>
                    </m:nary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禁边也很简单了，只需要对 </a:t>
                </a:r>
                <a:r>
                  <a:rPr lang="en-US" altLang="zh-CN" dirty="0"/>
                  <a:t>child </a:t>
                </a:r>
                <a:r>
                  <a:rPr lang="zh-CN" altLang="en-US" dirty="0"/>
                  <a:t>按照 </a:t>
                </a:r>
                <a:r>
                  <a:rPr lang="en-US" altLang="zh-CN" dirty="0"/>
                  <a:t>f </a:t>
                </a:r>
                <a:r>
                  <a:rPr lang="zh-CN" altLang="en-US" dirty="0"/>
                  <a:t>值由大到小排序，如果要禁掉 </a:t>
                </a:r>
                <a:r>
                  <a:rPr lang="en-US" altLang="zh-CN" dirty="0"/>
                  <a:t>k </a:t>
                </a:r>
                <a:r>
                  <a:rPr lang="zh-CN" altLang="en-US" dirty="0"/>
                  <a:t>条边，那显然是禁前 </a:t>
                </a:r>
                <a:r>
                  <a:rPr lang="en-US" altLang="zh-CN" dirty="0"/>
                  <a:t>k </a:t>
                </a:r>
                <a:r>
                  <a:rPr lang="zh-CN" altLang="en-US" dirty="0"/>
                  <a:t>条。</a:t>
                </a:r>
                <a:endParaRPr lang="en-US" altLang="zh-CN" dirty="0"/>
              </a:p>
              <a:p>
                <a:r>
                  <a:rPr lang="zh-CN" altLang="en-US" dirty="0"/>
                  <a:t>枚举所有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=0,1,…,|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𝑐h𝑖𝑙𝑑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)|</m:t>
                    </m:r>
                    <m:r>
                      <a:rPr lang="zh-CN" altLang="en-US" i="1" dirty="0">
                        <a:latin typeface="Cambria Math" panose="02040503050406030204" pitchFamily="18" charset="0"/>
                      </a:rPr>
                      <m:t>，</m:t>
                    </m:r>
                  </m:oMath>
                </a14:m>
                <a:r>
                  <a:rPr lang="zh-CN" altLang="en-US" dirty="0"/>
                  <a:t>然后取 </a:t>
                </a:r>
                <a:r>
                  <a:rPr lang="en-US" altLang="zh-CN" dirty="0"/>
                  <a:t>min </a:t>
                </a:r>
                <a:r>
                  <a:rPr lang="zh-CN" altLang="en-US" dirty="0"/>
                  <a:t>即可 。</a:t>
                </a:r>
                <a:endParaRPr lang="en-US" altLang="zh-CN" dirty="0"/>
              </a:p>
              <a:p>
                <a:r>
                  <a:rPr lang="zh-CN" altLang="en-US" dirty="0"/>
                  <a:t>时间复杂度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dirty="0" smtClean="0"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 dirty="0" err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i="0" dirty="0" err="1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zh-CN" altLang="en-US" dirty="0"/>
                  <a:t>。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9D55570-14B7-38FF-1184-5AFB0437A1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60585"/>
                <a:ext cx="10791250" cy="5032290"/>
              </a:xfrm>
              <a:blipFill>
                <a:blip r:embed="rId3"/>
                <a:stretch>
                  <a:fillRect l="-1017" t="-21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9034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B94F7C-AC25-3389-2A68-2ABBD1CF1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T4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FFE567A-8077-F576-74FC-7896DD72F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4942" y="365125"/>
            <a:ext cx="4476980" cy="4756394"/>
          </a:xfrm>
          <a:prstGeom prst="rect">
            <a:avLst/>
          </a:prstGeom>
        </p:spPr>
      </p:pic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B58D2665-DDCE-A03C-A79F-1F2136A286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781922" y="0"/>
            <a:ext cx="3410078" cy="3659940"/>
          </a:xfr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B5D1589B-0A0E-9CBE-EAAE-5E3A48E50E4C}"/>
              </a:ext>
            </a:extLst>
          </p:cNvPr>
          <p:cNvSpPr txBox="1"/>
          <p:nvPr/>
        </p:nvSpPr>
        <p:spPr>
          <a:xfrm>
            <a:off x="405036" y="1571050"/>
            <a:ext cx="369442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首先构造出右图中圆圈状序列。（设有 </a:t>
            </a:r>
            <a:r>
              <a:rPr lang="en-US" altLang="zh-CN" dirty="0" err="1"/>
              <a:t>len</a:t>
            </a:r>
            <a:r>
              <a:rPr lang="en-US" altLang="zh-CN" dirty="0"/>
              <a:t> </a:t>
            </a:r>
            <a:r>
              <a:rPr lang="zh-CN" altLang="en-US" dirty="0"/>
              <a:t>组，每组 </a:t>
            </a:r>
            <a:r>
              <a:rPr lang="en-US" altLang="zh-CN" dirty="0"/>
              <a:t>2</a:t>
            </a:r>
            <a:r>
              <a:rPr lang="zh-CN" altLang="en-US" dirty="0"/>
              <a:t>个 圆圈）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然后分解 </a:t>
            </a:r>
            <a:r>
              <a:rPr lang="en-US" altLang="zh-CN" dirty="0"/>
              <a:t>k </a:t>
            </a:r>
            <a:r>
              <a:rPr lang="zh-CN" altLang="en-US" dirty="0"/>
              <a:t>的每一位。越高位插入的数字越小，且越在左侧。所有新插入的数字均小于原来圆圈状序列。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若为 </a:t>
            </a:r>
            <a:r>
              <a:rPr lang="en-US" altLang="zh-CN" dirty="0"/>
              <a:t>1</a:t>
            </a:r>
            <a:r>
              <a:rPr lang="zh-CN" altLang="en-US" dirty="0"/>
              <a:t>，则插入到红色箭头所指位置。否则，插入到黑色箭头所指位置。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此时，最长上升子序列长度为 </a:t>
            </a:r>
            <a:r>
              <a:rPr lang="en-US" altLang="zh-CN" dirty="0"/>
              <a:t>len+1 </a:t>
            </a:r>
            <a:r>
              <a:rPr lang="zh-CN" altLang="en-US" dirty="0"/>
              <a:t>，所有最长上升子序列均为若干个新插入数字开头，然后再一个红箭头处上升到圆圈序列，并接下来每次有两种位置选择。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6BFF84D3-01A7-CEB1-B4DC-042153E0EDA7}"/>
                  </a:ext>
                </a:extLst>
              </p:cNvPr>
              <p:cNvSpPr txBox="1"/>
              <p:nvPr/>
            </p:nvSpPr>
            <p:spPr>
              <a:xfrm>
                <a:off x="570733" y="5676644"/>
                <a:ext cx="11316467" cy="9322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/>
                  <a:t>显然，若</a:t>
                </a:r>
                <a:r>
                  <a:rPr lang="en-US" altLang="zh-CN" dirty="0"/>
                  <a:t> k </a:t>
                </a:r>
                <a:r>
                  <a:rPr lang="zh-CN" altLang="en-US" dirty="0"/>
                  <a:t>的第 </a:t>
                </a:r>
                <a:r>
                  <a:rPr lang="en-US" altLang="zh-CN" dirty="0" err="1"/>
                  <a:t>i</a:t>
                </a:r>
                <a:r>
                  <a:rPr lang="en-US" altLang="zh-CN" dirty="0"/>
                  <a:t> </a:t>
                </a:r>
                <a:r>
                  <a:rPr lang="zh-CN" altLang="en-US" dirty="0"/>
                  <a:t>个二进制位为 </a:t>
                </a:r>
                <a:r>
                  <a:rPr lang="en-US" altLang="zh-CN" dirty="0"/>
                  <a:t>1 (</a:t>
                </a:r>
                <a:r>
                  <a:rPr lang="zh-CN" altLang="en-US" dirty="0"/>
                  <a:t>从 </a:t>
                </a:r>
                <a:r>
                  <a:rPr lang="en-US" altLang="zh-CN" dirty="0"/>
                  <a:t>0 </a:t>
                </a:r>
                <a:r>
                  <a:rPr lang="zh-CN" altLang="en-US" dirty="0"/>
                  <a:t>开始标号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，则会有一个红色箭头的插入位置贡献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zh-CN" altLang="en-US" dirty="0"/>
                  <a:t> ，因此总和恰好为 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 err="1"/>
                  <a:t>len</a:t>
                </a:r>
                <a:r>
                  <a:rPr lang="en-US" altLang="zh-CN" dirty="0"/>
                  <a:t> </a:t>
                </a:r>
                <a:r>
                  <a:rPr lang="zh-CN" altLang="en-US" dirty="0"/>
                  <a:t>可设为 </a:t>
                </a:r>
                <a:r>
                  <a:rPr lang="en-US" altLang="zh-CN" dirty="0"/>
                  <a:t>30</a:t>
                </a:r>
                <a:r>
                  <a:rPr lang="zh-CN" altLang="en-US" dirty="0"/>
                  <a:t>，总共恰好 </a:t>
                </a:r>
                <a:r>
                  <a:rPr lang="en-US" altLang="zh-CN" dirty="0"/>
                  <a:t>90 </a:t>
                </a:r>
                <a:r>
                  <a:rPr lang="zh-CN" altLang="en-US" dirty="0"/>
                  <a:t>个数。（当然，也可以取出最</a:t>
                </a:r>
                <a:r>
                  <a:rPr lang="zh-CN" altLang="en-US"/>
                  <a:t>左边的没用的圆圈，共 </a:t>
                </a:r>
                <a:r>
                  <a:rPr lang="en-US" altLang="zh-CN" dirty="0"/>
                  <a:t>89 </a:t>
                </a:r>
                <a:r>
                  <a:rPr lang="zh-CN" altLang="en-US" dirty="0"/>
                  <a:t>个数）</a:t>
                </a: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6BFF84D3-01A7-CEB1-B4DC-042153E0ED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733" y="5676644"/>
                <a:ext cx="11316467" cy="932243"/>
              </a:xfrm>
              <a:prstGeom prst="rect">
                <a:avLst/>
              </a:prstGeom>
              <a:blipFill>
                <a:blip r:embed="rId4"/>
                <a:stretch>
                  <a:fillRect l="-485" t="-1961" r="-2425" b="-91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7402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739</Words>
  <Application>Microsoft Office PowerPoint</Application>
  <PresentationFormat>宽屏</PresentationFormat>
  <Paragraphs>55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等线</vt:lpstr>
      <vt:lpstr>等线 Light</vt:lpstr>
      <vt:lpstr>Arial</vt:lpstr>
      <vt:lpstr>Cambria Math</vt:lpstr>
      <vt:lpstr>Office 主题​​</vt:lpstr>
      <vt:lpstr>Tutorial</vt:lpstr>
      <vt:lpstr>T1 – 60 pts</vt:lpstr>
      <vt:lpstr>T1 – 100 pts</vt:lpstr>
      <vt:lpstr>T1 +</vt:lpstr>
      <vt:lpstr>T2</vt:lpstr>
      <vt:lpstr>T2</vt:lpstr>
      <vt:lpstr>T2</vt:lpstr>
      <vt:lpstr>T3</vt:lpstr>
      <vt:lpstr>T4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Tutorial</dc:title>
  <dc:creator>朗瑞 戚</dc:creator>
  <cp:lastModifiedBy>朗瑞 戚</cp:lastModifiedBy>
  <cp:revision>11</cp:revision>
  <dcterms:created xsi:type="dcterms:W3CDTF">2023-07-15T06:00:47Z</dcterms:created>
  <dcterms:modified xsi:type="dcterms:W3CDTF">2023-08-08T14:21:44Z</dcterms:modified>
</cp:coreProperties>
</file>